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gWx/bu38PT9awZf939+/a40eCQ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Miren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4df6224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Lara</a:t>
            </a:r>
            <a:endParaRPr/>
          </a:p>
        </p:txBody>
      </p:sp>
      <p:sp>
        <p:nvSpPr>
          <p:cNvPr id="176" name="Google Shape;176;g104df62247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4df6224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Miren</a:t>
            </a:r>
            <a:endParaRPr/>
          </a:p>
        </p:txBody>
      </p:sp>
      <p:sp>
        <p:nvSpPr>
          <p:cNvPr id="184" name="Google Shape;184;g104df62247d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Miren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Lara</a:t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Miren</a:t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Lara</a:t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Miren</a:t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Lara</a:t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50d93564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Lara</a:t>
            </a:r>
            <a:endParaRPr/>
          </a:p>
        </p:txBody>
      </p:sp>
      <p:sp>
        <p:nvSpPr>
          <p:cNvPr id="152" name="Google Shape;152;g1050d935649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Miren</a:t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Relationship Id="rId4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canada.ca/en/health-canada.html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dorlandsonline.com/dorland/home" TargetMode="External"/><Relationship Id="rId4" Type="http://schemas.openxmlformats.org/officeDocument/2006/relationships/hyperlink" Target="https://www.dorlandsonline.com/dorland/home" TargetMode="External"/><Relationship Id="rId10" Type="http://schemas.openxmlformats.org/officeDocument/2006/relationships/image" Target="../media/image11.png"/><Relationship Id="rId9" Type="http://schemas.openxmlformats.org/officeDocument/2006/relationships/image" Target="../media/image14.png"/><Relationship Id="rId5" Type="http://schemas.openxmlformats.org/officeDocument/2006/relationships/hyperlink" Target="https://www.dorlandsonline.com/dorland/home" TargetMode="External"/><Relationship Id="rId6" Type="http://schemas.openxmlformats.org/officeDocument/2006/relationships/hyperlink" Target="https://www.merriam-webster.com/medica" TargetMode="External"/><Relationship Id="rId7" Type="http://schemas.openxmlformats.org/officeDocument/2006/relationships/hyperlink" Target="https://books-scholarsportal-info.ezproxy.library.yorku.ca/en/read?id=/ebooks/ebooks3/springer/2013-0813/3/9783709115237#page=15" TargetMode="External"/><Relationship Id="rId8" Type="http://schemas.openxmlformats.org/officeDocument/2006/relationships/hyperlink" Target="http://farmaco.hc.edu.uy/images/Glosario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books-scholarsportal-info.ezproxy.library.yorku.ca/en/search?q=Kelly%2C%20Mike%20P.&amp;l=AU&amp;ent=0&amp;c=all&amp;page=1" TargetMode="External"/><Relationship Id="rId10" Type="http://schemas.openxmlformats.org/officeDocument/2006/relationships/hyperlink" Target="https://permanent.fdlp.gov/lps46506/t6501_05.pdf" TargetMode="External"/><Relationship Id="rId13" Type="http://schemas.openxmlformats.org/officeDocument/2006/relationships/hyperlink" Target="https://books-scholarsportal-info.ezproxy.library.yorku.ca/en/xml/chapter?id=/ebooks/ebooks3/oso/2017-03-30/1/9780199392285-Birn&amp;chapterId=acprof-9780199392285-chapter-5" TargetMode="External"/><Relationship Id="rId12" Type="http://schemas.openxmlformats.org/officeDocument/2006/relationships/hyperlink" Target="https://books-scholarsportal-info.ezproxy.library.yorku.ca/en/xml/chapter?id=/ebooks/ebooks2/oso/2012-10-01/7/acprof-9780199563623-Killoran&amp;chapterId=acprof-9780199563623-chapter-0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hyperlink" Target="https://books-scholarsportal-info.ezproxy.library.yorku.ca/en/read?id=/ebooks/ebooks2/springer/2011-03-04/1/9781603273626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hyperlink" Target="http://health.gov.on.ca/en/pro/programs/drugs/resources/odp_reference_manual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hyperlink" Target="https://translation-boutique.com/recursos-indispensables-para-la-traduccion-medica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hyperlink" Target="https://www.cosnautas.com/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edlineplus.gov/spanish/druginformation.html" TargetMode="External"/><Relationship Id="rId4" Type="http://schemas.openxmlformats.org/officeDocument/2006/relationships/hyperlink" Target="https://www.merckmanuals.com/professional" TargetMode="External"/><Relationship Id="rId9" Type="http://schemas.openxmlformats.org/officeDocument/2006/relationships/image" Target="../media/image18.png"/><Relationship Id="rId5" Type="http://schemas.openxmlformats.org/officeDocument/2006/relationships/hyperlink" Target="http://cchs.csic.es/es/webpage/informacion-documentacion-ciencia-espana-indices-csic" TargetMode="External"/><Relationship Id="rId6" Type="http://schemas.openxmlformats.org/officeDocument/2006/relationships/hyperlink" Target="https://bvsalud.isciii.es/" TargetMode="External"/><Relationship Id="rId7" Type="http://schemas.openxmlformats.org/officeDocument/2006/relationships/image" Target="../media/image17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mayoclinic.org/" TargetMode="External"/><Relationship Id="rId4" Type="http://schemas.openxmlformats.org/officeDocument/2006/relationships/hyperlink" Target="https://stedmansonline.com/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fisterra.com/" TargetMode="External"/><Relationship Id="rId10" Type="http://schemas.openxmlformats.org/officeDocument/2006/relationships/hyperlink" Target="https://www.fisterra.com/herramientas/recursos/" TargetMode="External"/><Relationship Id="rId13" Type="http://schemas.openxmlformats.org/officeDocument/2006/relationships/hyperlink" Target="https://accessmedicine.mhmedical.com/index.aspx" TargetMode="External"/><Relationship Id="rId12" Type="http://schemas.openxmlformats.org/officeDocument/2006/relationships/hyperlink" Target="https://accessmedicine.mhmedical.com/index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hyperlink" Target="https://www.fisterra.com/herramientas/recursos/" TargetMode="External"/><Relationship Id="rId15" Type="http://schemas.openxmlformats.org/officeDocument/2006/relationships/hyperlink" Target="https://www.ema.europa.eu/en" TargetMode="External"/><Relationship Id="rId14" Type="http://schemas.openxmlformats.org/officeDocument/2006/relationships/hyperlink" Target="https://accessmedicine.mhmedical.com/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hyperlink" Target="https://www.aemps.gob.es/" TargetMode="External"/><Relationship Id="rId8" Type="http://schemas.openxmlformats.org/officeDocument/2006/relationships/hyperlink" Target="https://www.aemps.gob.es/?lang=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479475" y="1122375"/>
            <a:ext cx="5187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CA"/>
              <a:t>Exposición sobre documentación especializada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841125" y="3655375"/>
            <a:ext cx="3924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400"/>
              <a:buNone/>
            </a:pPr>
            <a:r>
              <a:rPr lang="en-CA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CA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ecursos para la traducción </a:t>
            </a:r>
            <a:r>
              <a:rPr b="0" i="0" lang="en-CA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médica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2139175" y="5291400"/>
            <a:ext cx="205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8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Miren y Lara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100" y="0"/>
            <a:ext cx="6603899" cy="66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4df62247d_0_5"/>
          <p:cNvSpPr txBox="1"/>
          <p:nvPr>
            <p:ph type="title"/>
          </p:nvPr>
        </p:nvSpPr>
        <p:spPr>
          <a:xfrm>
            <a:off x="502150" y="244575"/>
            <a:ext cx="5105400" cy="19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A"/>
              <a:t>Recursos generales</a:t>
            </a:r>
            <a:endParaRPr/>
          </a:p>
        </p:txBody>
      </p:sp>
      <p:sp>
        <p:nvSpPr>
          <p:cNvPr id="179" name="Google Shape;179;g104df62247d_0_5"/>
          <p:cNvSpPr txBox="1"/>
          <p:nvPr>
            <p:ph idx="1" type="body"/>
          </p:nvPr>
        </p:nvSpPr>
        <p:spPr>
          <a:xfrm>
            <a:off x="502150" y="2197275"/>
            <a:ext cx="68112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b="1" lang="en-CA" sz="2300"/>
              <a:t>TERMIUM Plus</a:t>
            </a:r>
            <a:endParaRPr b="1" sz="2300"/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CA" sz="2300"/>
              <a:t>Incluye terminología de todo tipo de documentación, incluyendo médica</a:t>
            </a:r>
            <a:endParaRPr sz="2300"/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CA" sz="2300"/>
              <a:t>Vaasan Yliopisto - Specialized Terminology Database</a:t>
            </a:r>
            <a:endParaRPr b="1" sz="2300"/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CA" sz="2300"/>
              <a:t>Contiene enlaces para bancos de terminología en </a:t>
            </a:r>
            <a:r>
              <a:rPr lang="en-CA" sz="2300"/>
              <a:t>áreas</a:t>
            </a:r>
            <a:r>
              <a:rPr lang="en-CA" sz="2300"/>
              <a:t> como medicina, política, tecnología, y muchos más en varios idiomas.</a:t>
            </a:r>
            <a:endParaRPr sz="2300"/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CA" sz="2300"/>
              <a:t>UNTERM - The United Nations Terminology Database</a:t>
            </a:r>
            <a:endParaRPr b="1" sz="2300"/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CA" sz="2300"/>
              <a:t>Aunque</a:t>
            </a:r>
            <a:r>
              <a:rPr lang="en-CA" sz="2300"/>
              <a:t> deje mucho a desear, este banco de terminología tiene </a:t>
            </a:r>
            <a:r>
              <a:rPr lang="en-CA" sz="2300"/>
              <a:t>términos</a:t>
            </a:r>
            <a:r>
              <a:rPr lang="en-CA" sz="2300"/>
              <a:t> de muchos sectores</a:t>
            </a:r>
            <a:endParaRPr b="1" sz="2300"/>
          </a:p>
        </p:txBody>
      </p:sp>
      <p:pic>
        <p:nvPicPr>
          <p:cNvPr id="180" name="Google Shape;180;g104df62247d_0_5"/>
          <p:cNvPicPr preferRelativeResize="0"/>
          <p:nvPr/>
        </p:nvPicPr>
        <p:blipFill rotWithShape="1">
          <a:blip r:embed="rId3">
            <a:alphaModFix/>
          </a:blip>
          <a:srcRect b="6316" l="0" r="0" t="6316"/>
          <a:stretch/>
        </p:blipFill>
        <p:spPr>
          <a:xfrm>
            <a:off x="7715250" y="2949451"/>
            <a:ext cx="4471782" cy="3906798"/>
          </a:xfrm>
          <a:custGeom>
            <a:rect b="b" l="l" r="r" t="t"/>
            <a:pathLst>
              <a:path extrusionOk="0" h="3694372" w="4228635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1" name="Google Shape;181;g104df62247d_0_5"/>
          <p:cNvPicPr preferRelativeResize="0"/>
          <p:nvPr/>
        </p:nvPicPr>
        <p:blipFill rotWithShape="1">
          <a:blip r:embed="rId4">
            <a:alphaModFix/>
          </a:blip>
          <a:srcRect b="0" l="11842" r="11850" t="0"/>
          <a:stretch/>
        </p:blipFill>
        <p:spPr>
          <a:xfrm>
            <a:off x="8554400" y="0"/>
            <a:ext cx="3636626" cy="3177160"/>
          </a:xfrm>
          <a:custGeom>
            <a:rect b="b" l="l" r="r" t="t"/>
            <a:pathLst>
              <a:path extrusionOk="0" h="3694372" w="4228635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4df62247d_0_17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04df62247d_0_17"/>
          <p:cNvSpPr txBox="1"/>
          <p:nvPr>
            <p:ph type="title"/>
          </p:nvPr>
        </p:nvSpPr>
        <p:spPr>
          <a:xfrm>
            <a:off x="782775" y="736725"/>
            <a:ext cx="4926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CA"/>
              <a:t>Recursos canadienses</a:t>
            </a:r>
            <a:endParaRPr/>
          </a:p>
        </p:txBody>
      </p:sp>
      <p:sp>
        <p:nvSpPr>
          <p:cNvPr id="188" name="Google Shape;188;g104df62247d_0_17"/>
          <p:cNvSpPr txBox="1"/>
          <p:nvPr>
            <p:ph idx="1" type="body"/>
          </p:nvPr>
        </p:nvSpPr>
        <p:spPr>
          <a:xfrm>
            <a:off x="575125" y="1924675"/>
            <a:ext cx="63231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-CA" sz="2200"/>
              <a:t>Health Canada</a:t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200"/>
              <a:t>Tiene informaciones sobre la asistencia médica, la salud en general, las drogas, y noticias/investigaciones médicas, en las dos lenguas oficiales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500" u="sng">
                <a:solidFill>
                  <a:schemeClr val="hlink"/>
                </a:solidFill>
                <a:hlinkClick r:id="rId3"/>
              </a:rPr>
              <a:t>https://www.canada.ca/en/health-canada.html</a:t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b="1" lang="en-CA" sz="2200"/>
              <a:t>Health Quality Ontario - A Glossary of Health Care Terms</a:t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200"/>
              <a:t>Definiciones de términos en formas </a:t>
            </a:r>
            <a:r>
              <a:rPr lang="en-CA" sz="2200"/>
              <a:t>fáciles</a:t>
            </a:r>
            <a:r>
              <a:rPr lang="en-CA" sz="2200"/>
              <a:t> de entender. Pueden ayudar a los traductores a comprender acrónimos o </a:t>
            </a:r>
            <a:r>
              <a:rPr lang="en-CA" sz="2200"/>
              <a:t>términos</a:t>
            </a:r>
            <a:r>
              <a:rPr lang="en-CA" sz="2200"/>
              <a:t> </a:t>
            </a:r>
            <a:r>
              <a:rPr lang="en-CA" sz="2200"/>
              <a:t>difíciles</a:t>
            </a:r>
            <a:r>
              <a:rPr lang="en-CA" sz="2200"/>
              <a:t>. 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b="1" lang="en-CA" sz="2200"/>
              <a:t>Medical Council of Canada</a:t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200"/>
              <a:t>Un glosario de términos médicos en inglés</a:t>
            </a:r>
            <a:endParaRPr sz="2200"/>
          </a:p>
        </p:txBody>
      </p:sp>
      <p:pic>
        <p:nvPicPr>
          <p:cNvPr id="189" name="Google Shape;189;g104df62247d_0_17"/>
          <p:cNvPicPr preferRelativeResize="0"/>
          <p:nvPr/>
        </p:nvPicPr>
        <p:blipFill rotWithShape="1">
          <a:blip r:embed="rId4">
            <a:alphaModFix/>
          </a:blip>
          <a:srcRect b="6316" l="0" r="0" t="6316"/>
          <a:stretch/>
        </p:blipFill>
        <p:spPr>
          <a:xfrm>
            <a:off x="7836500" y="-1"/>
            <a:ext cx="4355494" cy="3805203"/>
          </a:xfrm>
          <a:custGeom>
            <a:rect b="b" l="l" r="r" t="t"/>
            <a:pathLst>
              <a:path extrusionOk="0" h="3694372" w="4228635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0" name="Google Shape;190;g104df62247d_0_17"/>
          <p:cNvPicPr preferRelativeResize="0"/>
          <p:nvPr/>
        </p:nvPicPr>
        <p:blipFill rotWithShape="1">
          <a:blip r:embed="rId5">
            <a:alphaModFix/>
          </a:blip>
          <a:srcRect b="0" l="11052" r="11060" t="0"/>
          <a:stretch/>
        </p:blipFill>
        <p:spPr>
          <a:xfrm>
            <a:off x="7265300" y="3616524"/>
            <a:ext cx="4925949" cy="3559125"/>
          </a:xfrm>
          <a:custGeom>
            <a:rect b="b" l="l" r="r" t="t"/>
            <a:pathLst>
              <a:path extrusionOk="0" h="3055043" w="4228282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838201" y="365125"/>
            <a:ext cx="3816095" cy="1938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A"/>
              <a:t>Glosario y Diccionarios</a:t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537600" y="2005100"/>
            <a:ext cx="51726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063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CA" sz="8344" strike="noStrike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Dorland's</a:t>
            </a:r>
            <a:r>
              <a:rPr lang="en-CA" sz="8344" strike="noStrike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Medical Dictionary Online</a:t>
            </a:r>
            <a:endParaRPr sz="8344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4344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https://www.dorlandsonline.com/dorland/home</a:t>
            </a:r>
            <a:endParaRPr sz="4344">
              <a:latin typeface="Arial"/>
              <a:ea typeface="Arial"/>
              <a:cs typeface="Arial"/>
              <a:sym typeface="Arial"/>
            </a:endParaRPr>
          </a:p>
          <a:p>
            <a:pPr indent="-354713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-CA" sz="794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Merriam-Webster</a:t>
            </a:r>
            <a:endParaRPr b="1" sz="7944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4344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https://www.merriam-webster.com/medica</a:t>
            </a:r>
            <a:r>
              <a:rPr lang="en-CA" sz="4344">
                <a:latin typeface="Arial"/>
                <a:ea typeface="Arial"/>
                <a:cs typeface="Arial"/>
                <a:sym typeface="Arial"/>
              </a:rPr>
              <a:t>l</a:t>
            </a:r>
            <a:endParaRPr sz="4344">
              <a:latin typeface="Arial"/>
              <a:ea typeface="Arial"/>
              <a:cs typeface="Arial"/>
              <a:sym typeface="Arial"/>
            </a:endParaRPr>
          </a:p>
          <a:p>
            <a:pPr indent="-405513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39301"/>
              <a:buChar char="•"/>
            </a:pPr>
            <a:r>
              <a:rPr b="1" lang="en-CA" sz="8000">
                <a:latin typeface="Arial"/>
                <a:ea typeface="Arial"/>
                <a:cs typeface="Arial"/>
                <a:sym typeface="Arial"/>
              </a:rPr>
              <a:t>Harvard Health Publishing</a:t>
            </a:r>
            <a:endParaRPr b="1" sz="11144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4344">
                <a:latin typeface="Arial"/>
                <a:ea typeface="Arial"/>
                <a:cs typeface="Arial"/>
                <a:sym typeface="Arial"/>
              </a:rPr>
              <a:t>https://www.health.harvard.edu/a-through-c</a:t>
            </a:r>
            <a:endParaRPr sz="4344">
              <a:latin typeface="Arial"/>
              <a:ea typeface="Arial"/>
              <a:cs typeface="Arial"/>
              <a:sym typeface="Arial"/>
            </a:endParaRPr>
          </a:p>
          <a:p>
            <a:pPr indent="-335663" lvl="0" marL="457200" rtl="0" algn="l">
              <a:spcBef>
                <a:spcPts val="1800"/>
              </a:spcBef>
              <a:spcAft>
                <a:spcPts val="0"/>
              </a:spcAft>
              <a:buSzPct val="80824"/>
              <a:buFont typeface="Calibri"/>
              <a:buChar char="•"/>
            </a:pPr>
            <a:r>
              <a:rPr b="1" lang="en-CA" sz="8344">
                <a:latin typeface="Arial"/>
                <a:ea typeface="Arial"/>
                <a:cs typeface="Arial"/>
                <a:sym typeface="Arial"/>
              </a:rPr>
              <a:t>Dictionary of Pharmaceutical Medicine</a:t>
            </a:r>
            <a:r>
              <a:rPr lang="en-CA" sz="7544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CA" sz="6744">
                <a:latin typeface="Arial"/>
                <a:ea typeface="Arial"/>
                <a:cs typeface="Arial"/>
                <a:sym typeface="Arial"/>
              </a:rPr>
              <a:t>Nahler, Gerhard Springer Vienna, 2013</a:t>
            </a:r>
            <a:r>
              <a:rPr lang="en-CA" sz="3144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https://books-scholarsportal-info.ezproxy.library.yorku.ca/en/read?id=/ebooks/ebooks3/springer/2013-0813/3/9783709115237#page=15</a:t>
            </a:r>
            <a:endParaRPr sz="3144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7544">
              <a:latin typeface="Arial"/>
              <a:ea typeface="Arial"/>
              <a:cs typeface="Arial"/>
              <a:sym typeface="Arial"/>
            </a:endParaRPr>
          </a:p>
          <a:p>
            <a:pPr indent="-34836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CA" sz="7544">
                <a:latin typeface="Arial"/>
                <a:ea typeface="Arial"/>
                <a:cs typeface="Arial"/>
                <a:sym typeface="Arial"/>
              </a:rPr>
              <a:t>Glosario de medicamentos: Desarrollo, evaluación y uso, </a:t>
            </a:r>
            <a:endParaRPr b="1" sz="7544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CA" sz="3544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http://farmaco.hc.edu.uy/images/Glosario.PDF</a:t>
            </a:r>
            <a:endParaRPr sz="3544" u="sng">
              <a:latin typeface="Arial"/>
              <a:ea typeface="Arial"/>
              <a:cs typeface="Arial"/>
              <a:sym typeface="Arial"/>
            </a:endParaRPr>
          </a:p>
          <a:p>
            <a:pPr indent="-13462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r>
              <a:t/>
            </a:r>
            <a:endParaRPr b="1" sz="7544"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9">
            <a:alphaModFix/>
          </a:blip>
          <a:srcRect b="30553" l="0" r="1" t="35482"/>
          <a:stretch/>
        </p:blipFill>
        <p:spPr>
          <a:xfrm>
            <a:off x="5492591" y="-4"/>
            <a:ext cx="7287684" cy="3694372"/>
          </a:xfrm>
          <a:custGeom>
            <a:rect b="b" l="l" r="r" t="t"/>
            <a:pathLst>
              <a:path extrusionOk="0" h="3694372" w="7287684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10">
            <a:alphaModFix/>
          </a:blip>
          <a:srcRect b="11601" l="0" r="0" t="0"/>
          <a:stretch/>
        </p:blipFill>
        <p:spPr>
          <a:xfrm>
            <a:off x="5307903" y="3694386"/>
            <a:ext cx="7472381" cy="3055043"/>
          </a:xfrm>
          <a:custGeom>
            <a:rect b="b" l="l" r="r" t="t"/>
            <a:pathLst>
              <a:path extrusionOk="0" h="3055043" w="7472381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>
            <p:ph type="title"/>
          </p:nvPr>
        </p:nvSpPr>
        <p:spPr>
          <a:xfrm>
            <a:off x="3763925" y="3165028"/>
            <a:ext cx="6003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A"/>
              <a:t>Enciclopedias</a:t>
            </a:r>
            <a:endParaRPr/>
          </a:p>
        </p:txBody>
      </p:sp>
      <p:pic>
        <p:nvPicPr>
          <p:cNvPr descr="Diagram&#10;&#10;Description automatically generated with medium confidence" id="102" name="Google Shape;102;p3"/>
          <p:cNvPicPr preferRelativeResize="0"/>
          <p:nvPr/>
        </p:nvPicPr>
        <p:blipFill rotWithShape="1">
          <a:blip r:embed="rId3">
            <a:alphaModFix/>
          </a:blip>
          <a:srcRect b="21670" l="0" r="3" t="15186"/>
          <a:stretch/>
        </p:blipFill>
        <p:spPr>
          <a:xfrm>
            <a:off x="4380074" y="0"/>
            <a:ext cx="3680906" cy="3068370"/>
          </a:xfrm>
          <a:custGeom>
            <a:rect b="b" l="l" r="r" t="t"/>
            <a:pathLst>
              <a:path extrusionOk="0" h="3418797" w="4101288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3295100" y="4125500"/>
            <a:ext cx="78357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6862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-CA" sz="1500"/>
              <a:t>Encyclopedia of pharmaceutical technology, </a:t>
            </a:r>
            <a:endParaRPr sz="15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5"/>
              <a:buNone/>
            </a:pPr>
            <a:r>
              <a:rPr lang="en-CA" sz="1500"/>
              <a:t>Swarbrick, James, 1934-; Boylan, James C., 1943-c2002</a:t>
            </a:r>
            <a:endParaRPr sz="15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5"/>
              <a:buNone/>
            </a:pPr>
            <a:r>
              <a:rPr lang="en-CA" sz="1500"/>
              <a:t>Disponible en la biblioteca Steacie Science &amp; Engineering Library.</a:t>
            </a:r>
            <a:endParaRPr sz="1500"/>
          </a:p>
          <a:p>
            <a:pPr indent="-296862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-CA" sz="1500">
                <a:latin typeface="Calibri"/>
                <a:ea typeface="Calibri"/>
                <a:cs typeface="Calibri"/>
                <a:sym typeface="Calibri"/>
              </a:rPr>
              <a:t>Meyler's side effects of drugs: the international encyclopedia of adverse drug reactions and interactions. </a:t>
            </a:r>
            <a:endParaRPr sz="1500"/>
          </a:p>
          <a:p>
            <a:pPr indent="-296862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1" lang="en-CA" sz="1500">
                <a:latin typeface="Calibri"/>
                <a:ea typeface="Calibri"/>
                <a:cs typeface="Calibri"/>
                <a:sym typeface="Calibri"/>
              </a:rPr>
              <a:t>RÖMPP Encyclopedia Natural Products.</a:t>
            </a:r>
            <a:endParaRPr sz="15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5"/>
              <a:buNone/>
            </a:pPr>
            <a:r>
              <a:rPr lang="en-CA" sz="1500">
                <a:latin typeface="Calibri"/>
                <a:ea typeface="Calibri"/>
                <a:cs typeface="Calibri"/>
                <a:sym typeface="Calibri"/>
              </a:rPr>
              <a:t>Muy específico, con moléculas incluidas.</a:t>
            </a:r>
            <a:endParaRPr sz="15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5"/>
              <a:buNone/>
            </a:pPr>
            <a:r>
              <a:rPr lang="en-CA" sz="1500">
                <a:latin typeface="Calibri"/>
                <a:ea typeface="Calibri"/>
                <a:cs typeface="Calibri"/>
                <a:sym typeface="Calibri"/>
              </a:rPr>
              <a:t>https://app-knovel-com.ezproxy.library.yorku.ca/web/toc.v/cid:kpRMPPENP5/viewerType:toc//root_slug:viewerType%3Atoc/url_slug:root_slug%3Ar-mpp-encyclopedia-natural?kpromoter=federation</a:t>
            </a:r>
            <a:endParaRPr sz="1500"/>
          </a:p>
          <a:p>
            <a:pPr indent="-201612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5"/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5"/>
              <a:buNone/>
            </a:pPr>
            <a:r>
              <a:t/>
            </a:r>
            <a:endParaRPr sz="1500"/>
          </a:p>
        </p:txBody>
      </p:sp>
      <p:pic>
        <p:nvPicPr>
          <p:cNvPr descr="Graphical user interface&#10;&#10;Description automatically generated with medium confidence" id="104" name="Google Shape;104;p3"/>
          <p:cNvPicPr preferRelativeResize="0"/>
          <p:nvPr/>
        </p:nvPicPr>
        <p:blipFill rotWithShape="1">
          <a:blip r:embed="rId4">
            <a:alphaModFix/>
          </a:blip>
          <a:srcRect b="6660" l="0" r="-2" t="621"/>
          <a:stretch/>
        </p:blipFill>
        <p:spPr>
          <a:xfrm>
            <a:off x="-44124" y="89950"/>
            <a:ext cx="4097464" cy="5351596"/>
          </a:xfrm>
          <a:custGeom>
            <a:rect b="b" l="l" r="r" t="t"/>
            <a:pathLst>
              <a:path extrusionOk="0" h="5946218" w="455273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Text&#10;&#10;Description automatically generated" id="105" name="Google Shape;105;p3"/>
          <p:cNvPicPr preferRelativeResize="0"/>
          <p:nvPr/>
        </p:nvPicPr>
        <p:blipFill rotWithShape="1">
          <a:blip r:embed="rId5">
            <a:alphaModFix/>
          </a:blip>
          <a:srcRect b="19417" l="0" r="2" t="0"/>
          <a:stretch/>
        </p:blipFill>
        <p:spPr>
          <a:xfrm>
            <a:off x="8653074" y="-2"/>
            <a:ext cx="3538926" cy="4290182"/>
          </a:xfrm>
          <a:custGeom>
            <a:rect b="b" l="l" r="r" t="t"/>
            <a:pathLst>
              <a:path extrusionOk="0" h="4290182" w="3538926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>
            <p:ph type="title"/>
          </p:nvPr>
        </p:nvSpPr>
        <p:spPr>
          <a:xfrm>
            <a:off x="7527223" y="336472"/>
            <a:ext cx="3826577" cy="462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CA" sz="4000"/>
              <a:t>E-books</a:t>
            </a:r>
            <a:endParaRPr sz="4000"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16582" l="0" r="3" t="5344"/>
          <a:stretch/>
        </p:blipFill>
        <p:spPr>
          <a:xfrm>
            <a:off x="20" y="-1"/>
            <a:ext cx="3997732" cy="4469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13" name="Google Shape;113;p4"/>
          <p:cNvPicPr preferRelativeResize="0"/>
          <p:nvPr/>
        </p:nvPicPr>
        <p:blipFill rotWithShape="1">
          <a:blip r:embed="rId4">
            <a:alphaModFix/>
          </a:blip>
          <a:srcRect b="21195" l="0" r="2" t="5266"/>
          <a:stretch/>
        </p:blipFill>
        <p:spPr>
          <a:xfrm>
            <a:off x="3207536" y="1121452"/>
            <a:ext cx="3027239" cy="222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5">
            <a:alphaModFix/>
          </a:blip>
          <a:srcRect b="30905" l="0" r="-1" t="22035"/>
          <a:stretch/>
        </p:blipFill>
        <p:spPr>
          <a:xfrm>
            <a:off x="2313228" y="2901283"/>
            <a:ext cx="3027239" cy="2050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medium confidence" id="115" name="Google Shape;115;p4"/>
          <p:cNvPicPr preferRelativeResize="0"/>
          <p:nvPr/>
        </p:nvPicPr>
        <p:blipFill rotWithShape="1">
          <a:blip r:embed="rId6">
            <a:alphaModFix/>
          </a:blip>
          <a:srcRect b="18823" l="0" r="-2" t="0"/>
          <a:stretch/>
        </p:blipFill>
        <p:spPr>
          <a:xfrm>
            <a:off x="-3717" y="4638290"/>
            <a:ext cx="3020892" cy="2219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sign with white text&#10;&#10;Description automatically generated with medium confidence" id="116" name="Google Shape;116;p4"/>
          <p:cNvPicPr preferRelativeResize="0"/>
          <p:nvPr/>
        </p:nvPicPr>
        <p:blipFill rotWithShape="1">
          <a:blip r:embed="rId7">
            <a:alphaModFix/>
          </a:blip>
          <a:srcRect b="10237" l="0" r="0" t="25011"/>
          <a:stretch/>
        </p:blipFill>
        <p:spPr>
          <a:xfrm>
            <a:off x="2284783" y="4685301"/>
            <a:ext cx="4026679" cy="222876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6526924" y="987972"/>
            <a:ext cx="5076497" cy="518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1796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CA" sz="2300"/>
              <a:t>Ontario Drug Programs Reference Manual</a:t>
            </a:r>
            <a:endParaRPr b="1" sz="2300"/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1100" u="sng">
                <a:solidFill>
                  <a:schemeClr val="hlink"/>
                </a:solidFill>
                <a:hlinkClick r:id="rId8"/>
              </a:rPr>
              <a:t>http://health.gov.on.ca/en/pro/programs/drugs/resources/odp_reference_manual.pdf</a:t>
            </a:r>
            <a:endParaRPr sz="1100"/>
          </a:p>
          <a:p>
            <a:pPr indent="-343134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ct val="100000"/>
              <a:buChar char="•"/>
            </a:pPr>
            <a:r>
              <a:rPr b="1" lang="en-CA" sz="2327"/>
              <a:t>Handbook of Drug-Nutrient Interactions, Second edition</a:t>
            </a:r>
            <a:endParaRPr sz="4027"/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1100"/>
              <a:t>Boullata J.I.(Editor), Armenti, V.T. (Editor)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1100" u="sng">
                <a:solidFill>
                  <a:schemeClr val="hlink"/>
                </a:solidFill>
                <a:hlinkClick r:id="rId9"/>
              </a:rPr>
              <a:t>https://books-scholarsportal-info.ezproxy.library.yorku.ca/en/read?id=/ebooks/ebooks2/springer/2011-03-04/1/9781603273626</a:t>
            </a:r>
            <a:endParaRPr sz="1100"/>
          </a:p>
          <a:p>
            <a:pPr indent="-336875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b="1" lang="en-CA" sz="2200">
                <a:latin typeface="Calibri"/>
                <a:ea typeface="Calibri"/>
                <a:cs typeface="Calibri"/>
                <a:sym typeface="Calibri"/>
              </a:rPr>
              <a:t>Technical reference Manual– Pharmacy, </a:t>
            </a:r>
            <a:endParaRPr sz="39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https://permanent.fdlp.gov/lps46506/t6501_05.pdf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31718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5262"/>
              <a:buFont typeface="Calibri"/>
              <a:buChar char="•"/>
            </a:pPr>
            <a:r>
              <a:rPr b="1" lang="en-CA" sz="2111"/>
              <a:t>Evidence-based Public Health: Effectiveness and efficiency, </a:t>
            </a:r>
            <a:br>
              <a:rPr b="1" lang="en-CA" sz="2111"/>
            </a:br>
            <a:r>
              <a:rPr b="0" lang="en-CA" sz="1100">
                <a:latin typeface="Calibri"/>
                <a:ea typeface="Calibri"/>
                <a:cs typeface="Calibri"/>
                <a:sym typeface="Calibri"/>
              </a:rPr>
              <a:t>Killoran, A.; </a:t>
            </a:r>
            <a:r>
              <a:rPr b="0" lang="en-CA" sz="11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Kelly,M.P.</a:t>
            </a:r>
            <a:r>
              <a:rPr b="0" lang="en-CA" sz="1100">
                <a:latin typeface="Calibri"/>
                <a:ea typeface="Calibri"/>
                <a:cs typeface="Calibri"/>
                <a:sym typeface="Calibri"/>
              </a:rPr>
              <a:t> Oxford University Press, 2009</a:t>
            </a:r>
            <a:br>
              <a:rPr lang="en-CA" sz="1100">
                <a:latin typeface="Calibri"/>
                <a:ea typeface="Calibri"/>
                <a:cs typeface="Calibri"/>
                <a:sym typeface="Calibri"/>
              </a:rPr>
            </a:br>
            <a:r>
              <a:rPr b="0" lang="en-CA" sz="1100">
                <a:latin typeface="Calibri"/>
                <a:ea typeface="Calibri"/>
                <a:cs typeface="Calibri"/>
                <a:sym typeface="Calibri"/>
              </a:rPr>
              <a:t>Tiene un capítulo completo con respecto a intervenciones para dejar de fumar. Específico completo. </a:t>
            </a:r>
            <a:br>
              <a:rPr lang="en-CA" sz="1100">
                <a:latin typeface="Calibri"/>
                <a:ea typeface="Calibri"/>
                <a:cs typeface="Calibri"/>
                <a:sym typeface="Calibri"/>
              </a:rPr>
            </a:br>
            <a:r>
              <a:rPr lang="en-CA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https://books-scholarsportal-info.ezproxy.library.yorku.ca/en/xml/chapter?id=/ebooks/ebooks2/oso/2012-10-01/7/acprof-9780199563623-Killoran&amp;chapterId=acprof-9780199563623-chapter-01</a:t>
            </a:r>
            <a:br>
              <a:rPr lang="en-CA" sz="1100">
                <a:latin typeface="Calibri"/>
                <a:ea typeface="Calibri"/>
                <a:cs typeface="Calibri"/>
                <a:sym typeface="Calibri"/>
              </a:rPr>
            </a:b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34378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b="1" lang="en-CA" sz="2340">
                <a:latin typeface="Calibri"/>
                <a:ea typeface="Calibri"/>
                <a:cs typeface="Calibri"/>
                <a:sym typeface="Calibri"/>
              </a:rPr>
              <a:t>Textbook of Global Health</a:t>
            </a:r>
            <a:endParaRPr sz="4040"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1100">
                <a:latin typeface="Calibri"/>
                <a:ea typeface="Calibri"/>
                <a:cs typeface="Calibri"/>
                <a:sym typeface="Calibri"/>
              </a:rPr>
              <a:t>Birn, Anne-Emanuelle;  Pillay, Yogan;  Holtz, Timothy H. Oxford University Press, 2017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https://books-scholarsportal-info.ezproxy.library.yorku.ca/en/xml/chapter?id=/ebooks/ebooks3/oso/2017-03-30/1/9780199392285-Birn&amp;chapterId=acprof-9780199392285-chapter-5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1100">
                <a:latin typeface="Calibri"/>
                <a:ea typeface="Calibri"/>
                <a:cs typeface="Calibri"/>
                <a:sym typeface="Calibri"/>
              </a:rPr>
              <a:t>Muy interesante ya que muestran incluso ecuaciones para calcular indicadores como índice de mortalidad. Muy completo.</a:t>
            </a:r>
            <a:endParaRPr/>
          </a:p>
          <a:p>
            <a:pPr indent="-1968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 txBox="1"/>
          <p:nvPr>
            <p:ph type="title"/>
          </p:nvPr>
        </p:nvSpPr>
        <p:spPr>
          <a:xfrm>
            <a:off x="7527225" y="342900"/>
            <a:ext cx="41259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i="1" lang="en-CA" sz="3700">
                <a:latin typeface="Arial"/>
                <a:ea typeface="Arial"/>
                <a:cs typeface="Arial"/>
                <a:sym typeface="Arial"/>
              </a:rPr>
              <a:t>Recursos profesionales para traductores</a:t>
            </a:r>
            <a:endParaRPr sz="3700"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2" l="28941" r="28347" t="0"/>
          <a:stretch/>
        </p:blipFill>
        <p:spPr>
          <a:xfrm>
            <a:off x="20" y="-1"/>
            <a:ext cx="3997732" cy="4469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125" name="Google Shape;125;p5"/>
          <p:cNvPicPr preferRelativeResize="0"/>
          <p:nvPr/>
        </p:nvPicPr>
        <p:blipFill rotWithShape="1">
          <a:blip r:embed="rId4">
            <a:alphaModFix/>
          </a:blip>
          <a:srcRect b="1" l="6410" r="24921" t="0"/>
          <a:stretch/>
        </p:blipFill>
        <p:spPr>
          <a:xfrm>
            <a:off x="4184069" y="-2"/>
            <a:ext cx="3027239" cy="2226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chat or text message&#10;&#10;Description automatically generated" id="126" name="Google Shape;126;p5"/>
          <p:cNvPicPr preferRelativeResize="0"/>
          <p:nvPr/>
        </p:nvPicPr>
        <p:blipFill rotWithShape="1">
          <a:blip r:embed="rId5">
            <a:alphaModFix/>
          </a:blip>
          <a:srcRect b="-4" l="3462" r="8341" t="0"/>
          <a:stretch/>
        </p:blipFill>
        <p:spPr>
          <a:xfrm>
            <a:off x="4184069" y="2406570"/>
            <a:ext cx="3027239" cy="2050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website&#10;&#10;Description automatically generated" id="127" name="Google Shape;127;p5"/>
          <p:cNvPicPr preferRelativeResize="0"/>
          <p:nvPr/>
        </p:nvPicPr>
        <p:blipFill rotWithShape="1">
          <a:blip r:embed="rId6">
            <a:alphaModFix/>
          </a:blip>
          <a:srcRect b="4" l="0" r="8479" t="0"/>
          <a:stretch/>
        </p:blipFill>
        <p:spPr>
          <a:xfrm>
            <a:off x="-3717" y="4638290"/>
            <a:ext cx="3020892" cy="2219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128" name="Google Shape;128;p5"/>
          <p:cNvPicPr preferRelativeResize="0"/>
          <p:nvPr/>
        </p:nvPicPr>
        <p:blipFill rotWithShape="1">
          <a:blip r:embed="rId7">
            <a:alphaModFix/>
          </a:blip>
          <a:srcRect b="0" l="0" r="1083" t="0"/>
          <a:stretch/>
        </p:blipFill>
        <p:spPr>
          <a:xfrm>
            <a:off x="3184628" y="4629236"/>
            <a:ext cx="4026679" cy="22287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>
            <p:ph idx="1" type="body"/>
          </p:nvPr>
        </p:nvSpPr>
        <p:spPr>
          <a:xfrm>
            <a:off x="7527225" y="2159375"/>
            <a:ext cx="3826500" cy="4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194310" lvl="0" marL="228600" rtl="0" algn="l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b="1" lang="en-CA"/>
              <a:t>Cosnautas</a:t>
            </a:r>
            <a:endParaRPr b="1"/>
          </a:p>
          <a:p>
            <a:pPr indent="-194309" lvl="1" marL="685800" rtl="0" algn="l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CA"/>
              <a:t>Diccionario</a:t>
            </a:r>
            <a:r>
              <a:rPr lang="en-CA"/>
              <a:t> por suscripción</a:t>
            </a:r>
            <a:endParaRPr/>
          </a:p>
          <a:p>
            <a:pPr indent="-194309" lvl="1" marL="685800" rtl="0" algn="l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CA" u="sng">
                <a:solidFill>
                  <a:schemeClr val="hlink"/>
                </a:solidFill>
                <a:hlinkClick r:id="rId8"/>
              </a:rPr>
              <a:t>https://www.cosnautas.com/es</a:t>
            </a:r>
            <a:endParaRPr/>
          </a:p>
          <a:p>
            <a:pPr indent="-194310" lvl="0" marL="228600" rtl="0" algn="l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b="1" lang="en-CA"/>
              <a:t>Translation Boutique</a:t>
            </a:r>
            <a:endParaRPr b="1"/>
          </a:p>
          <a:p>
            <a:pPr indent="-194309" lvl="1" marL="685800" rtl="0" algn="l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CA"/>
              <a:t>Sitio de servicios linguisticos; incluye una página con recursos para la traducción médica</a:t>
            </a:r>
            <a:endParaRPr/>
          </a:p>
          <a:p>
            <a:pPr indent="-194309" lvl="1" marL="685800" rtl="0" algn="l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CA" u="sng">
                <a:solidFill>
                  <a:schemeClr val="hlink"/>
                </a:solidFill>
                <a:hlinkClick r:id="rId9"/>
              </a:rPr>
              <a:t>https://translation-boutique.com/recursos-indispensables-para-la-traduccion-medica</a:t>
            </a:r>
            <a:endParaRPr/>
          </a:p>
          <a:p>
            <a:pPr indent="-194310" lvl="0" marL="228600" rtl="0" algn="l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b="1" lang="en-CA"/>
              <a:t>ALFINTRA - Alfabetización Informacional para la Traducción y la Interpretación</a:t>
            </a:r>
            <a:endParaRPr b="1"/>
          </a:p>
          <a:p>
            <a:pPr indent="-194309" lvl="1" marL="685800" rtl="0" algn="l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CA"/>
              <a:t>Serie de recursos de documentación, incluyendo una </a:t>
            </a:r>
            <a:r>
              <a:rPr lang="en-CA"/>
              <a:t>colección</a:t>
            </a:r>
            <a:r>
              <a:rPr lang="en-CA"/>
              <a:t> de recursos sobre la terminología médica</a:t>
            </a:r>
            <a:endParaRPr/>
          </a:p>
          <a:p>
            <a:pPr indent="-194309" lvl="1" marL="685800" rtl="0" algn="l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CA"/>
              <a:t>http://www.mariapinto.es/alfintra/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 txBox="1"/>
          <p:nvPr>
            <p:ph type="title"/>
          </p:nvPr>
        </p:nvSpPr>
        <p:spPr>
          <a:xfrm>
            <a:off x="6248400" y="365125"/>
            <a:ext cx="5105398" cy="1952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A"/>
              <a:t>Book</a:t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3" y="0"/>
            <a:ext cx="6116569" cy="6858000"/>
          </a:xfrm>
          <a:custGeom>
            <a:rect b="b" l="l" r="r" t="t"/>
            <a:pathLst>
              <a:path extrusionOk="0" h="6879321" w="6116569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134" y="1460916"/>
            <a:ext cx="3195204" cy="410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6248400" y="2497257"/>
            <a:ext cx="5105398" cy="3679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CA" sz="2000"/>
              <a:t>Martindale : the complete drug reference  </a:t>
            </a:r>
            <a:r>
              <a:rPr lang="en-CA" sz="2000"/>
              <a:t>Sweetman, Sean C. 2011.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/>
              <a:t>Disponible solo en forma física y en la biblioteca (Steacie Science &amp; Engineering Library)</a:t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 txBox="1"/>
          <p:nvPr>
            <p:ph type="title"/>
          </p:nvPr>
        </p:nvSpPr>
        <p:spPr>
          <a:xfrm>
            <a:off x="838201" y="365125"/>
            <a:ext cx="3816095" cy="782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A"/>
              <a:t>Recursos Online</a:t>
            </a:r>
            <a:endParaRPr/>
          </a:p>
        </p:txBody>
      </p:sp>
      <p:sp>
        <p:nvSpPr>
          <p:cNvPr id="145" name="Google Shape;145;p7"/>
          <p:cNvSpPr txBox="1"/>
          <p:nvPr>
            <p:ph idx="1" type="body"/>
          </p:nvPr>
        </p:nvSpPr>
        <p:spPr>
          <a:xfrm>
            <a:off x="582975" y="1607950"/>
            <a:ext cx="4797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b="1" lang="en-CA" sz="1600"/>
              <a:t>La biblioteca Nacional de Medicina de los Estados Unidos </a:t>
            </a:r>
            <a:endParaRPr b="1" sz="1600"/>
          </a:p>
          <a:p>
            <a:pPr indent="-2159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en-CA" sz="1600"/>
              <a:t>Contiene glosarios de pruebas médicas, medicamentos y temas de salud. Además es bilingüe. También contiene temas relacionados con salud pública.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CA" sz="1600" u="sng">
                <a:solidFill>
                  <a:schemeClr val="hlink"/>
                </a:solidFill>
                <a:hlinkClick r:id="rId3"/>
              </a:rPr>
              <a:t>https://medlineplus.gov/spanish/druginformation.html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b="1" lang="en-CA" sz="1600">
                <a:latin typeface="Calibri"/>
                <a:ea typeface="Calibri"/>
                <a:cs typeface="Calibri"/>
                <a:sym typeface="Calibri"/>
              </a:rPr>
              <a:t>Merck Manual, online.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CA" sz="1600">
                <a:latin typeface="Calibri"/>
                <a:ea typeface="Calibri"/>
                <a:cs typeface="Calibri"/>
                <a:sym typeface="Calibri"/>
              </a:rPr>
              <a:t>Solía estar disponible sólo en forma física. Hoy en día </a:t>
            </a:r>
            <a:r>
              <a:rPr lang="en-CA" sz="1600"/>
              <a:t>está</a:t>
            </a:r>
            <a:r>
              <a:rPr lang="en-CA" sz="1600">
                <a:latin typeface="Calibri"/>
                <a:ea typeface="Calibri"/>
                <a:cs typeface="Calibri"/>
                <a:sym typeface="Calibri"/>
              </a:rPr>
              <a:t> en línea. Es usado por estudiantes de medicina y de farmacia ya que tiene información en ambas </a:t>
            </a:r>
            <a:r>
              <a:rPr lang="en-CA" sz="1600"/>
              <a:t>áreas</a:t>
            </a:r>
            <a:r>
              <a:rPr lang="en-CA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CA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https://www.merckmanuals.com/professional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CA" sz="1600"/>
              <a:t>Centro de ciencias  Humanas y Sociales 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CA" sz="1600" u="sng">
                <a:solidFill>
                  <a:schemeClr val="hlink"/>
                </a:solidFill>
                <a:hlinkClick r:id="rId5"/>
              </a:rPr>
              <a:t>http://cchs.csic.es/es/webpage/informacion-documentacion-ciencia-espana-indices-csic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Biblioteca Virtual de Salud de España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CA" sz="1600" u="sng">
                <a:solidFill>
                  <a:schemeClr val="hlink"/>
                </a:solidFill>
                <a:hlinkClick r:id="rId6"/>
              </a:rPr>
              <a:t>https://bvsalud.isciii.es/</a:t>
            </a:r>
            <a:r>
              <a:rPr lang="en-CA" sz="1600"/>
              <a:t>  </a:t>
            </a:r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7">
            <a:alphaModFix/>
          </a:blip>
          <a:srcRect b="-2" l="15055" r="25137" t="0"/>
          <a:stretch/>
        </p:blipFill>
        <p:spPr>
          <a:xfrm>
            <a:off x="5227875" y="108572"/>
            <a:ext cx="4228635" cy="3694372"/>
          </a:xfrm>
          <a:custGeom>
            <a:rect b="b" l="l" r="r" t="t"/>
            <a:pathLst>
              <a:path extrusionOk="0" h="3694372" w="4228635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8">
            <a:alphaModFix/>
          </a:blip>
          <a:srcRect b="1" l="40788" r="11659" t="0"/>
          <a:stretch/>
        </p:blipFill>
        <p:spPr>
          <a:xfrm>
            <a:off x="9082588" y="-3"/>
            <a:ext cx="3109415" cy="369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9">
            <a:alphaModFix/>
          </a:blip>
          <a:srcRect b="1" l="6633" r="15170" t="0"/>
          <a:stretch/>
        </p:blipFill>
        <p:spPr>
          <a:xfrm>
            <a:off x="5380575" y="3802960"/>
            <a:ext cx="4228282" cy="3055043"/>
          </a:xfrm>
          <a:custGeom>
            <a:rect b="b" l="l" r="r" t="t"/>
            <a:pathLst>
              <a:path extrusionOk="0" h="3055043" w="4228282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10">
            <a:alphaModFix/>
          </a:blip>
          <a:srcRect b="1" l="29399" r="20474" t="0"/>
          <a:stretch/>
        </p:blipFill>
        <p:spPr>
          <a:xfrm>
            <a:off x="9082585" y="3802960"/>
            <a:ext cx="3109415" cy="305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50d935649_1_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050d935649_1_1"/>
          <p:cNvSpPr txBox="1"/>
          <p:nvPr>
            <p:ph type="title"/>
          </p:nvPr>
        </p:nvSpPr>
        <p:spPr>
          <a:xfrm>
            <a:off x="838201" y="365125"/>
            <a:ext cx="38160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CA"/>
              <a:t>Recursos Online</a:t>
            </a:r>
            <a:endParaRPr/>
          </a:p>
        </p:txBody>
      </p:sp>
      <p:sp>
        <p:nvSpPr>
          <p:cNvPr id="156" name="Google Shape;156;g1050d935649_1_1"/>
          <p:cNvSpPr txBox="1"/>
          <p:nvPr>
            <p:ph idx="1" type="body"/>
          </p:nvPr>
        </p:nvSpPr>
        <p:spPr>
          <a:xfrm>
            <a:off x="487725" y="1522225"/>
            <a:ext cx="4797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b="1" lang="en-CA" sz="3500"/>
              <a:t>Clinica Mayo</a:t>
            </a:r>
            <a:endParaRPr b="1" sz="3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CA" u="sng">
                <a:solidFill>
                  <a:schemeClr val="hlink"/>
                </a:solidFill>
                <a:hlinkClick r:id="rId3"/>
              </a:rPr>
              <a:t>https://www.mayoclinic.org/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b="1" lang="en-CA" sz="3200"/>
              <a:t>Steadman’s Online, Medical Dictionary</a:t>
            </a:r>
            <a:endParaRPr b="1" sz="3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4"/>
              </a:rPr>
              <a:t>https://stedmansonline.com/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g1050d935649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300" y="0"/>
            <a:ext cx="6134099" cy="338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050d935649_1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0475" y="3384319"/>
            <a:ext cx="6316300" cy="31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rgbClr val="D8D8D8">
              <a:alpha val="3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 txBox="1"/>
          <p:nvPr>
            <p:ph type="title"/>
          </p:nvPr>
        </p:nvSpPr>
        <p:spPr>
          <a:xfrm>
            <a:off x="4485683" y="349664"/>
            <a:ext cx="7124671" cy="16383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CA" sz="4800"/>
              <a:t>Repertorios Médicos </a:t>
            </a:r>
            <a:endParaRPr sz="4800"/>
          </a:p>
        </p:txBody>
      </p:sp>
      <p:sp>
        <p:nvSpPr>
          <p:cNvPr id="166" name="Google Shape;166;p8"/>
          <p:cNvSpPr/>
          <p:nvPr/>
        </p:nvSpPr>
        <p:spPr>
          <a:xfrm rot="5400000">
            <a:off x="-10336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 flipH="1" rot="-5400000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329185" y="252538"/>
            <a:ext cx="3494670" cy="635292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 b="1" l="0" r="1" t="5672"/>
          <a:stretch/>
        </p:blipFill>
        <p:spPr>
          <a:xfrm>
            <a:off x="581647" y="393681"/>
            <a:ext cx="3005162" cy="1374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website&#10;&#10;Description automatically generated" id="170" name="Google Shape;170;p8"/>
          <p:cNvPicPr preferRelativeResize="0"/>
          <p:nvPr/>
        </p:nvPicPr>
        <p:blipFill rotWithShape="1">
          <a:blip r:embed="rId4">
            <a:alphaModFix/>
          </a:blip>
          <a:srcRect b="7318" l="0" r="1" t="16434"/>
          <a:stretch/>
        </p:blipFill>
        <p:spPr>
          <a:xfrm>
            <a:off x="581647" y="1943317"/>
            <a:ext cx="3005162" cy="137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5">
            <a:alphaModFix/>
          </a:blip>
          <a:srcRect b="1" l="0" r="15300" t="0"/>
          <a:stretch/>
        </p:blipFill>
        <p:spPr>
          <a:xfrm>
            <a:off x="581648" y="3492952"/>
            <a:ext cx="3005162" cy="137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6">
            <a:alphaModFix/>
          </a:blip>
          <a:srcRect b="13522" l="0" r="1" t="1757"/>
          <a:stretch/>
        </p:blipFill>
        <p:spPr>
          <a:xfrm>
            <a:off x="581648" y="5042588"/>
            <a:ext cx="3005162" cy="137483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>
            <p:ph idx="1" type="body"/>
          </p:nvPr>
        </p:nvSpPr>
        <p:spPr>
          <a:xfrm>
            <a:off x="4488873" y="2620641"/>
            <a:ext cx="7115139" cy="302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CA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Agencia española de medicamentos y productos sanitarios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CA" sz="1400" u="sng">
                <a:solidFill>
                  <a:schemeClr val="hlink"/>
                </a:solidFill>
                <a:hlinkClick r:id="rId8"/>
              </a:rPr>
              <a:t>https://www.aemps.gob.es/?lang=en</a:t>
            </a:r>
            <a:endParaRPr sz="1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CA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Fisterra</a:t>
            </a:r>
            <a:r>
              <a:rPr lang="en-CA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 - Base de conocimientos médicos en Internet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CA" sz="1400" u="sng">
                <a:solidFill>
                  <a:schemeClr val="hlink"/>
                </a:solidFill>
                <a:hlinkClick r:id="rId11"/>
              </a:rPr>
              <a:t>https://www.fisterra.com/</a:t>
            </a:r>
            <a:endParaRPr sz="1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CA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Access Medicine </a:t>
            </a:r>
            <a:r>
              <a:rPr lang="en-CA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- Comprehensive Online Medical Resources</a:t>
            </a:r>
            <a:endParaRPr sz="14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CA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https://accessmedicine.mhmedical.com/</a:t>
            </a:r>
            <a:endParaRPr sz="14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CA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European Medicines Agency</a:t>
            </a:r>
            <a:endParaRPr b="1" sz="14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CA" sz="1400">
                <a:latin typeface="Calibri"/>
                <a:ea typeface="Calibri"/>
                <a:cs typeface="Calibri"/>
                <a:sym typeface="Calibri"/>
              </a:rPr>
              <a:t>https://www.ema.europa.eu/en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2021-10-01T04:11:22Z</dcterms:created>
  <dc:creator>Miren</dc:creator>
</cp:coreProperties>
</file>